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0"/>
  </p:notesMasterIdLst>
  <p:sldIdLst>
    <p:sldId id="256" r:id="rId2"/>
    <p:sldId id="257" r:id="rId3"/>
    <p:sldId id="317" r:id="rId4"/>
    <p:sldId id="319" r:id="rId5"/>
    <p:sldId id="258" r:id="rId6"/>
    <p:sldId id="307" r:id="rId7"/>
    <p:sldId id="304" r:id="rId8"/>
    <p:sldId id="292" r:id="rId9"/>
    <p:sldId id="293" r:id="rId10"/>
    <p:sldId id="294" r:id="rId11"/>
    <p:sldId id="302" r:id="rId12"/>
    <p:sldId id="305" r:id="rId13"/>
    <p:sldId id="316" r:id="rId14"/>
    <p:sldId id="303" r:id="rId15"/>
    <p:sldId id="306" r:id="rId16"/>
    <p:sldId id="295" r:id="rId17"/>
    <p:sldId id="296" r:id="rId18"/>
    <p:sldId id="297" r:id="rId19"/>
    <p:sldId id="298" r:id="rId20"/>
    <p:sldId id="299" r:id="rId21"/>
    <p:sldId id="300" r:id="rId22"/>
    <p:sldId id="315" r:id="rId23"/>
    <p:sldId id="301" r:id="rId24"/>
    <p:sldId id="309" r:id="rId25"/>
    <p:sldId id="310" r:id="rId26"/>
    <p:sldId id="312" r:id="rId27"/>
    <p:sldId id="318" r:id="rId28"/>
    <p:sldId id="273" r:id="rId29"/>
  </p:sldIdLst>
  <p:sldSz cx="9144000" cy="5143500" type="screen16x9"/>
  <p:notesSz cx="6858000" cy="9144000"/>
  <p:embeddedFontLst>
    <p:embeddedFont>
      <p:font typeface="Gill Sans MT" pitchFamily="34" charset="0"/>
      <p:regular r:id="rId31"/>
      <p:bold r:id="rId32"/>
      <p:italic r:id="rId33"/>
      <p:boldItalic r:id="rId34"/>
    </p:embeddedFont>
    <p:embeddedFont>
      <p:font typeface="Saira Condensed" charset="0"/>
      <p:regular r:id="rId35"/>
      <p:bold r:id="rId36"/>
    </p:embeddedFont>
    <p:embeddedFont>
      <p:font typeface="Oswald" charset="0"/>
      <p:regular r:id="rId37"/>
      <p:bold r:id="rId38"/>
    </p:embeddedFont>
    <p:embeddedFont>
      <p:font typeface="Agency FB" pitchFamily="34" charset="0"/>
      <p:regular r:id="rId39"/>
      <p:bold r:id="rId40"/>
    </p:embeddedFont>
    <p:embeddedFont>
      <p:font typeface="Barlow Semi Condensed" charset="0"/>
      <p:regular r:id="rId41"/>
      <p:bold r:id="rId42"/>
      <p:italic r:id="rId43"/>
      <p:boldItalic r:id="rId44"/>
    </p:embeddedFont>
    <p:embeddedFont>
      <p:font typeface="Aharoni" pitchFamily="2" charset="-79"/>
      <p:bold r:id="rId45"/>
    </p:embeddedFont>
    <p:embeddedFont>
      <p:font typeface="Fira Sans Extra Condensed Medium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100"/>
    <a:srgbClr val="FF9911"/>
    <a:srgbClr val="F6A63C"/>
    <a:srgbClr val="F58B33"/>
    <a:srgbClr val="FF9900"/>
    <a:srgbClr val="FFA021"/>
    <a:srgbClr val="F9B905"/>
    <a:srgbClr val="FFA62F"/>
    <a:srgbClr val="FABA48"/>
    <a:srgbClr val="FFA329"/>
  </p:clrMru>
</p:presentationPr>
</file>

<file path=ppt/tableStyles.xml><?xml version="1.0" encoding="utf-8"?>
<a:tblStyleLst xmlns:a="http://schemas.openxmlformats.org/drawingml/2006/main" def="{4F868242-5756-472E-980E-7603D473FAEC}">
  <a:tblStyle styleId="{4F868242-5756-472E-980E-7603D473FA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7849" autoAdjust="0"/>
  </p:normalViewPr>
  <p:slideViewPr>
    <p:cSldViewPr>
      <p:cViewPr>
        <p:scale>
          <a:sx n="100" d="100"/>
          <a:sy n="100" d="100"/>
        </p:scale>
        <p:origin x="-51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F7F8F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19050"/>
            <a:ext cx="9144000" cy="5181600"/>
          </a:xfrm>
          <a:prstGeom prst="rect">
            <a:avLst/>
          </a:prstGeom>
          <a:solidFill>
            <a:srgbClr val="CAFAFE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665700" y="-19050"/>
            <a:ext cx="4478400" cy="4657200"/>
          </a:xfrm>
          <a:prstGeom prst="rect">
            <a:avLst/>
          </a:prstGeom>
          <a:solidFill>
            <a:srgbClr val="58A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8A3BC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697175" y="1861275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600"/>
              <a:buNone/>
              <a:defRPr sz="5600">
                <a:solidFill>
                  <a:srgbClr val="F7F8F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361325" y="3223725"/>
            <a:ext cx="29526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1200"/>
              <a:buNone/>
              <a:defRPr>
                <a:solidFill>
                  <a:srgbClr val="F7F8F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rgbClr val="F7F8F9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988863" y="1985473"/>
            <a:ext cx="2251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988874" y="2302150"/>
            <a:ext cx="1700700" cy="5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988863" y="1385210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None/>
              <a:defRPr sz="4800">
                <a:solidFill>
                  <a:srgbClr val="58A3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3"/>
          </p:nvPr>
        </p:nvSpPr>
        <p:spPr>
          <a:xfrm>
            <a:off x="3988863" y="37708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4"/>
          </p:nvPr>
        </p:nvSpPr>
        <p:spPr>
          <a:xfrm>
            <a:off x="3988875" y="4085650"/>
            <a:ext cx="1555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5" hasCustomPrompt="1"/>
          </p:nvPr>
        </p:nvSpPr>
        <p:spPr>
          <a:xfrm>
            <a:off x="3988863" y="317059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None/>
              <a:defRPr sz="4800">
                <a:solidFill>
                  <a:srgbClr val="58A3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6"/>
          </p:nvPr>
        </p:nvSpPr>
        <p:spPr>
          <a:xfrm>
            <a:off x="5834663" y="1985473"/>
            <a:ext cx="2251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7"/>
          </p:nvPr>
        </p:nvSpPr>
        <p:spPr>
          <a:xfrm>
            <a:off x="5834673" y="2302150"/>
            <a:ext cx="1555200" cy="5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8" hasCustomPrompt="1"/>
          </p:nvPr>
        </p:nvSpPr>
        <p:spPr>
          <a:xfrm>
            <a:off x="5834663" y="1385210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None/>
              <a:defRPr sz="4800">
                <a:solidFill>
                  <a:srgbClr val="58A3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9"/>
          </p:nvPr>
        </p:nvSpPr>
        <p:spPr>
          <a:xfrm>
            <a:off x="5783513" y="37708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 sz="1200">
                <a:solidFill>
                  <a:srgbClr val="58A3BC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3"/>
          </p:nvPr>
        </p:nvSpPr>
        <p:spPr>
          <a:xfrm>
            <a:off x="5783523" y="4085650"/>
            <a:ext cx="1555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14" hasCustomPrompt="1"/>
          </p:nvPr>
        </p:nvSpPr>
        <p:spPr>
          <a:xfrm>
            <a:off x="5783513" y="317059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None/>
              <a:defRPr sz="4800">
                <a:solidFill>
                  <a:srgbClr val="58A3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4800"/>
              <a:buFont typeface="Fira Sans Extra Condensed Medium"/>
              <a:buNone/>
              <a:defRPr sz="4800">
                <a:solidFill>
                  <a:srgbClr val="58A3B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7025" y="-7025"/>
            <a:ext cx="9144000" cy="49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5"/>
          </p:nvPr>
        </p:nvSpPr>
        <p:spPr>
          <a:xfrm>
            <a:off x="3939100" y="89600"/>
            <a:ext cx="4262700" cy="32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279350" y="-7025"/>
            <a:ext cx="393600" cy="750000"/>
          </a:xfrm>
          <a:prstGeom prst="rect">
            <a:avLst/>
          </a:prstGeom>
          <a:solidFill>
            <a:srgbClr val="58A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8A3BC"/>
              </a:solidFill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201802" y="5375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7F8F9"/>
                </a:solidFill>
              </a:defRPr>
            </a:lvl1pPr>
            <a:lvl2pPr lvl="1" algn="ctr" rtl="0">
              <a:buNone/>
              <a:defRPr>
                <a:solidFill>
                  <a:srgbClr val="F7F8F9"/>
                </a:solidFill>
              </a:defRPr>
            </a:lvl2pPr>
            <a:lvl3pPr lvl="2" algn="ctr" rtl="0">
              <a:buNone/>
              <a:defRPr>
                <a:solidFill>
                  <a:srgbClr val="F7F8F9"/>
                </a:solidFill>
              </a:defRPr>
            </a:lvl3pPr>
            <a:lvl4pPr lvl="3" algn="ctr" rtl="0">
              <a:buNone/>
              <a:defRPr>
                <a:solidFill>
                  <a:srgbClr val="F7F8F9"/>
                </a:solidFill>
              </a:defRPr>
            </a:lvl4pPr>
            <a:lvl5pPr lvl="4" algn="ctr" rtl="0">
              <a:buNone/>
              <a:defRPr>
                <a:solidFill>
                  <a:srgbClr val="F7F8F9"/>
                </a:solidFill>
              </a:defRPr>
            </a:lvl5pPr>
            <a:lvl6pPr lvl="5" algn="ctr" rtl="0">
              <a:buNone/>
              <a:defRPr>
                <a:solidFill>
                  <a:srgbClr val="F7F8F9"/>
                </a:solidFill>
              </a:defRPr>
            </a:lvl6pPr>
            <a:lvl7pPr lvl="6" algn="ctr" rtl="0">
              <a:buNone/>
              <a:defRPr>
                <a:solidFill>
                  <a:srgbClr val="F7F8F9"/>
                </a:solidFill>
              </a:defRPr>
            </a:lvl7pPr>
            <a:lvl8pPr lvl="7" algn="ctr" rtl="0">
              <a:buNone/>
              <a:defRPr>
                <a:solidFill>
                  <a:srgbClr val="F7F8F9"/>
                </a:solidFill>
              </a:defRPr>
            </a:lvl8pPr>
            <a:lvl9pPr lvl="8" algn="ctr" rtl="0">
              <a:buNone/>
              <a:defRPr>
                <a:solidFill>
                  <a:srgbClr val="F7F8F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2483525" y="2182100"/>
            <a:ext cx="944400" cy="2964300"/>
          </a:xfrm>
          <a:prstGeom prst="rect">
            <a:avLst/>
          </a:prstGeom>
          <a:solidFill>
            <a:srgbClr val="58A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5">
    <p:bg>
      <p:bgPr>
        <a:solidFill>
          <a:srgbClr val="F7F8F9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-7025" y="-7025"/>
            <a:ext cx="9144000" cy="49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3939100" y="89600"/>
            <a:ext cx="4262700" cy="32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279350" y="-7025"/>
            <a:ext cx="393600" cy="750000"/>
          </a:xfrm>
          <a:prstGeom prst="rect">
            <a:avLst/>
          </a:prstGeom>
          <a:solidFill>
            <a:srgbClr val="58A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8A3BC"/>
              </a:solidFill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201802" y="5375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7F8F9"/>
                </a:solidFill>
              </a:defRPr>
            </a:lvl1pPr>
            <a:lvl2pPr lvl="1" algn="ctr" rtl="0">
              <a:buNone/>
              <a:defRPr>
                <a:solidFill>
                  <a:srgbClr val="F7F8F9"/>
                </a:solidFill>
              </a:defRPr>
            </a:lvl2pPr>
            <a:lvl3pPr lvl="2" algn="ctr" rtl="0">
              <a:buNone/>
              <a:defRPr>
                <a:solidFill>
                  <a:srgbClr val="F7F8F9"/>
                </a:solidFill>
              </a:defRPr>
            </a:lvl3pPr>
            <a:lvl4pPr lvl="3" algn="ctr" rtl="0">
              <a:buNone/>
              <a:defRPr>
                <a:solidFill>
                  <a:srgbClr val="F7F8F9"/>
                </a:solidFill>
              </a:defRPr>
            </a:lvl4pPr>
            <a:lvl5pPr lvl="4" algn="ctr" rtl="0">
              <a:buNone/>
              <a:defRPr>
                <a:solidFill>
                  <a:srgbClr val="F7F8F9"/>
                </a:solidFill>
              </a:defRPr>
            </a:lvl5pPr>
            <a:lvl6pPr lvl="5" algn="ctr" rtl="0">
              <a:buNone/>
              <a:defRPr>
                <a:solidFill>
                  <a:srgbClr val="F7F8F9"/>
                </a:solidFill>
              </a:defRPr>
            </a:lvl6pPr>
            <a:lvl7pPr lvl="6" algn="ctr" rtl="0">
              <a:buNone/>
              <a:defRPr>
                <a:solidFill>
                  <a:srgbClr val="F7F8F9"/>
                </a:solidFill>
              </a:defRPr>
            </a:lvl7pPr>
            <a:lvl8pPr lvl="7" algn="ctr" rtl="0">
              <a:buNone/>
              <a:defRPr>
                <a:solidFill>
                  <a:srgbClr val="F7F8F9"/>
                </a:solidFill>
              </a:defRPr>
            </a:lvl8pPr>
            <a:lvl9pPr lvl="8" algn="ctr" rtl="0">
              <a:buNone/>
              <a:defRPr>
                <a:solidFill>
                  <a:srgbClr val="F7F8F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-7025" y="3162000"/>
            <a:ext cx="9150900" cy="1981500"/>
          </a:xfrm>
          <a:prstGeom prst="rect">
            <a:avLst/>
          </a:prstGeom>
          <a:solidFill>
            <a:srgbClr val="58A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8A3BC"/>
              </a:solidFill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ctrTitle" idx="2"/>
          </p:nvPr>
        </p:nvSpPr>
        <p:spPr>
          <a:xfrm>
            <a:off x="3976900" y="11829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2800"/>
              <a:buNone/>
              <a:defRPr>
                <a:solidFill>
                  <a:srgbClr val="58A3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600"/>
              <a:buNone/>
              <a:defRPr sz="1600">
                <a:solidFill>
                  <a:srgbClr val="58A3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600"/>
              <a:buNone/>
              <a:defRPr sz="1600">
                <a:solidFill>
                  <a:srgbClr val="58A3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600"/>
              <a:buNone/>
              <a:defRPr sz="1600">
                <a:solidFill>
                  <a:srgbClr val="58A3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600"/>
              <a:buNone/>
              <a:defRPr sz="1600">
                <a:solidFill>
                  <a:srgbClr val="58A3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600"/>
              <a:buNone/>
              <a:defRPr sz="1600">
                <a:solidFill>
                  <a:srgbClr val="58A3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600"/>
              <a:buNone/>
              <a:defRPr sz="1600">
                <a:solidFill>
                  <a:srgbClr val="58A3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600"/>
              <a:buNone/>
              <a:defRPr sz="1600">
                <a:solidFill>
                  <a:srgbClr val="58A3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600"/>
              <a:buNone/>
              <a:defRPr sz="1600">
                <a:solidFill>
                  <a:srgbClr val="58A3BC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3976900" y="3349325"/>
            <a:ext cx="4224900" cy="14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1200"/>
              <a:buNone/>
              <a:defRPr>
                <a:solidFill>
                  <a:srgbClr val="F7F8F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>
                <a:solidFill>
                  <a:srgbClr val="58A3B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>
                <a:solidFill>
                  <a:srgbClr val="58A3B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>
                <a:solidFill>
                  <a:srgbClr val="58A3B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>
                <a:solidFill>
                  <a:srgbClr val="58A3B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>
                <a:solidFill>
                  <a:srgbClr val="58A3B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>
                <a:solidFill>
                  <a:srgbClr val="58A3B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>
                <a:solidFill>
                  <a:srgbClr val="58A3B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None/>
              <a:defRPr>
                <a:solidFill>
                  <a:srgbClr val="58A3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6_1_1">
    <p:bg>
      <p:bgPr>
        <a:solidFill>
          <a:srgbClr val="F7F8F9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ctrTitle"/>
          </p:nvPr>
        </p:nvSpPr>
        <p:spPr>
          <a:xfrm>
            <a:off x="1964851" y="28410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2800"/>
              <a:buNone/>
              <a:defRPr>
                <a:solidFill>
                  <a:srgbClr val="58A3B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-7025" y="-7025"/>
            <a:ext cx="9144000" cy="49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ctrTitle" idx="2"/>
          </p:nvPr>
        </p:nvSpPr>
        <p:spPr>
          <a:xfrm>
            <a:off x="3939100" y="89600"/>
            <a:ext cx="4262700" cy="32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8279350" y="-7025"/>
            <a:ext cx="393600" cy="750000"/>
          </a:xfrm>
          <a:prstGeom prst="rect">
            <a:avLst/>
          </a:prstGeom>
          <a:solidFill>
            <a:srgbClr val="58A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8A3BC"/>
              </a:solidFill>
            </a:endParaRPr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8201802" y="5375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7F8F9"/>
                </a:solidFill>
              </a:defRPr>
            </a:lvl1pPr>
            <a:lvl2pPr lvl="1" algn="ctr" rtl="0">
              <a:buNone/>
              <a:defRPr>
                <a:solidFill>
                  <a:srgbClr val="F7F8F9"/>
                </a:solidFill>
              </a:defRPr>
            </a:lvl2pPr>
            <a:lvl3pPr lvl="2" algn="ctr" rtl="0">
              <a:buNone/>
              <a:defRPr>
                <a:solidFill>
                  <a:srgbClr val="F7F8F9"/>
                </a:solidFill>
              </a:defRPr>
            </a:lvl3pPr>
            <a:lvl4pPr lvl="3" algn="ctr" rtl="0">
              <a:buNone/>
              <a:defRPr>
                <a:solidFill>
                  <a:srgbClr val="F7F8F9"/>
                </a:solidFill>
              </a:defRPr>
            </a:lvl4pPr>
            <a:lvl5pPr lvl="4" algn="ctr" rtl="0">
              <a:buNone/>
              <a:defRPr>
                <a:solidFill>
                  <a:srgbClr val="F7F8F9"/>
                </a:solidFill>
              </a:defRPr>
            </a:lvl5pPr>
            <a:lvl6pPr lvl="5" algn="ctr" rtl="0">
              <a:buNone/>
              <a:defRPr>
                <a:solidFill>
                  <a:srgbClr val="F7F8F9"/>
                </a:solidFill>
              </a:defRPr>
            </a:lvl6pPr>
            <a:lvl7pPr lvl="6" algn="ctr" rtl="0">
              <a:buNone/>
              <a:defRPr>
                <a:solidFill>
                  <a:srgbClr val="F7F8F9"/>
                </a:solidFill>
              </a:defRPr>
            </a:lvl7pPr>
            <a:lvl8pPr lvl="7" algn="ctr" rtl="0">
              <a:buNone/>
              <a:defRPr>
                <a:solidFill>
                  <a:srgbClr val="F7F8F9"/>
                </a:solidFill>
              </a:defRPr>
            </a:lvl8pPr>
            <a:lvl9pPr lvl="8" algn="ctr" rtl="0">
              <a:buNone/>
              <a:defRPr>
                <a:solidFill>
                  <a:srgbClr val="F7F8F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6_1_1_1_1">
    <p:bg>
      <p:bgPr>
        <a:solidFill>
          <a:srgbClr val="F7F8F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>
            <a:off x="0" y="945575"/>
            <a:ext cx="5308200" cy="3252600"/>
          </a:xfrm>
          <a:prstGeom prst="rect">
            <a:avLst/>
          </a:prstGeom>
          <a:solidFill>
            <a:srgbClr val="58A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-7025" y="-7025"/>
            <a:ext cx="9144000" cy="49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ctrTitle"/>
          </p:nvPr>
        </p:nvSpPr>
        <p:spPr>
          <a:xfrm>
            <a:off x="3939100" y="89600"/>
            <a:ext cx="4262700" cy="32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000"/>
              <a:buNone/>
              <a:defRPr sz="1000">
                <a:solidFill>
                  <a:srgbClr val="58A3B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None/>
              <a:defRPr sz="18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8279350" y="-7025"/>
            <a:ext cx="393600" cy="750000"/>
          </a:xfrm>
          <a:prstGeom prst="rect">
            <a:avLst/>
          </a:prstGeom>
          <a:solidFill>
            <a:srgbClr val="58A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8A3BC"/>
              </a:solidFill>
            </a:endParaRPr>
          </a:p>
        </p:txBody>
      </p:sp>
      <p:sp>
        <p:nvSpPr>
          <p:cNvPr id="94" name="Google Shape;94;p9"/>
          <p:cNvSpPr txBox="1">
            <a:spLocks noGrp="1"/>
          </p:cNvSpPr>
          <p:nvPr>
            <p:ph type="sldNum" idx="12"/>
          </p:nvPr>
        </p:nvSpPr>
        <p:spPr>
          <a:xfrm>
            <a:off x="8201802" y="5375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7F8F9"/>
                </a:solidFill>
              </a:defRPr>
            </a:lvl1pPr>
            <a:lvl2pPr lvl="1" algn="ctr" rtl="0">
              <a:buNone/>
              <a:defRPr>
                <a:solidFill>
                  <a:srgbClr val="F7F8F9"/>
                </a:solidFill>
              </a:defRPr>
            </a:lvl2pPr>
            <a:lvl3pPr lvl="2" algn="ctr" rtl="0">
              <a:buNone/>
              <a:defRPr>
                <a:solidFill>
                  <a:srgbClr val="F7F8F9"/>
                </a:solidFill>
              </a:defRPr>
            </a:lvl3pPr>
            <a:lvl4pPr lvl="3" algn="ctr" rtl="0">
              <a:buNone/>
              <a:defRPr>
                <a:solidFill>
                  <a:srgbClr val="F7F8F9"/>
                </a:solidFill>
              </a:defRPr>
            </a:lvl4pPr>
            <a:lvl5pPr lvl="4" algn="ctr" rtl="0">
              <a:buNone/>
              <a:defRPr>
                <a:solidFill>
                  <a:srgbClr val="F7F8F9"/>
                </a:solidFill>
              </a:defRPr>
            </a:lvl5pPr>
            <a:lvl6pPr lvl="5" algn="ctr" rtl="0">
              <a:buNone/>
              <a:defRPr>
                <a:solidFill>
                  <a:srgbClr val="F7F8F9"/>
                </a:solidFill>
              </a:defRPr>
            </a:lvl6pPr>
            <a:lvl7pPr lvl="6" algn="ctr" rtl="0">
              <a:buNone/>
              <a:defRPr>
                <a:solidFill>
                  <a:srgbClr val="F7F8F9"/>
                </a:solidFill>
              </a:defRPr>
            </a:lvl7pPr>
            <a:lvl8pPr lvl="7" algn="ctr" rtl="0">
              <a:buNone/>
              <a:defRPr>
                <a:solidFill>
                  <a:srgbClr val="F7F8F9"/>
                </a:solidFill>
              </a:defRPr>
            </a:lvl8pPr>
            <a:lvl9pPr lvl="8" algn="ctr" rtl="0">
              <a:buNone/>
              <a:defRPr>
                <a:solidFill>
                  <a:srgbClr val="F7F8F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642050" y="1833775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1200"/>
              <a:buChar char="●"/>
              <a:defRPr>
                <a:solidFill>
                  <a:srgbClr val="F7F8F9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7F8F9"/>
              </a:buClr>
              <a:buSzPts val="1200"/>
              <a:buChar char="○"/>
              <a:defRPr>
                <a:solidFill>
                  <a:srgbClr val="F7F8F9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7F8F9"/>
              </a:buClr>
              <a:buSzPts val="1200"/>
              <a:buChar char="■"/>
              <a:defRPr>
                <a:solidFill>
                  <a:srgbClr val="F7F8F9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7F8F9"/>
              </a:buClr>
              <a:buSzPts val="1200"/>
              <a:buChar char="●"/>
              <a:defRPr>
                <a:solidFill>
                  <a:srgbClr val="F7F8F9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7F8F9"/>
              </a:buClr>
              <a:buSzPts val="1200"/>
              <a:buChar char="○"/>
              <a:defRPr>
                <a:solidFill>
                  <a:srgbClr val="F7F8F9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7F8F9"/>
              </a:buClr>
              <a:buSzPts val="1200"/>
              <a:buChar char="■"/>
              <a:defRPr>
                <a:solidFill>
                  <a:srgbClr val="F7F8F9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7F8F9"/>
              </a:buClr>
              <a:buSzPts val="1200"/>
              <a:buChar char="●"/>
              <a:defRPr>
                <a:solidFill>
                  <a:srgbClr val="F7F8F9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7F8F9"/>
              </a:buClr>
              <a:buSzPts val="1200"/>
              <a:buChar char="○"/>
              <a:defRPr>
                <a:solidFill>
                  <a:srgbClr val="F7F8F9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7F8F9"/>
              </a:buClr>
              <a:buSzPts val="1200"/>
              <a:buChar char="■"/>
              <a:defRPr>
                <a:solidFill>
                  <a:srgbClr val="F7F8F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11_1_2_1">
    <p:bg>
      <p:bgPr>
        <a:solidFill>
          <a:srgbClr val="F7F8F9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/>
          <p:nvPr/>
        </p:nvSpPr>
        <p:spPr>
          <a:xfrm flipH="1">
            <a:off x="125" y="-19050"/>
            <a:ext cx="9144000" cy="5181600"/>
          </a:xfrm>
          <a:prstGeom prst="rect">
            <a:avLst/>
          </a:prstGeom>
          <a:solidFill>
            <a:srgbClr val="CAFAFE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/>
          <p:nvPr/>
        </p:nvSpPr>
        <p:spPr>
          <a:xfrm flipH="1">
            <a:off x="0" y="-19050"/>
            <a:ext cx="4176300" cy="4179000"/>
          </a:xfrm>
          <a:prstGeom prst="rect">
            <a:avLst/>
          </a:prstGeom>
          <a:solidFill>
            <a:srgbClr val="58A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8A3BC"/>
              </a:solidFill>
            </a:endParaRPr>
          </a:p>
        </p:txBody>
      </p:sp>
      <p:sp>
        <p:nvSpPr>
          <p:cNvPr id="119" name="Google Shape;119;p13"/>
          <p:cNvSpPr txBox="1">
            <a:spLocks noGrp="1"/>
          </p:cNvSpPr>
          <p:nvPr>
            <p:ph type="ctrTitle"/>
          </p:nvPr>
        </p:nvSpPr>
        <p:spPr>
          <a:xfrm flipH="1">
            <a:off x="830150" y="939225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6000"/>
              <a:buNone/>
              <a:defRPr sz="6000">
                <a:solidFill>
                  <a:srgbClr val="F7F8F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5200"/>
              <a:buNone/>
              <a:defRPr sz="5200">
                <a:solidFill>
                  <a:srgbClr val="F7F8F9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 flipH="1">
            <a:off x="830200" y="25968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1200"/>
              <a:buNone/>
              <a:defRPr>
                <a:solidFill>
                  <a:srgbClr val="F7F8F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8F9"/>
              </a:buClr>
              <a:buSzPts val="2800"/>
              <a:buNone/>
              <a:defRPr sz="2800">
                <a:solidFill>
                  <a:srgbClr val="F7F8F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type="blank">
  <p:cSld name="BLANK">
    <p:bg>
      <p:bgPr>
        <a:solidFill>
          <a:srgbClr val="F7F8F9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2800"/>
              <a:buFont typeface="Oswald"/>
              <a:buNone/>
              <a:defRPr sz="2800">
                <a:solidFill>
                  <a:srgbClr val="58A3B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2800"/>
              <a:buFont typeface="Oswald"/>
              <a:buNone/>
              <a:defRPr sz="2800">
                <a:solidFill>
                  <a:srgbClr val="58A3BC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2800"/>
              <a:buFont typeface="Oswald"/>
              <a:buNone/>
              <a:defRPr sz="2800">
                <a:solidFill>
                  <a:srgbClr val="58A3BC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2800"/>
              <a:buFont typeface="Oswald"/>
              <a:buNone/>
              <a:defRPr sz="2800">
                <a:solidFill>
                  <a:srgbClr val="58A3BC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2800"/>
              <a:buFont typeface="Oswald"/>
              <a:buNone/>
              <a:defRPr sz="2800">
                <a:solidFill>
                  <a:srgbClr val="58A3BC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2800"/>
              <a:buFont typeface="Oswald"/>
              <a:buNone/>
              <a:defRPr sz="2800">
                <a:solidFill>
                  <a:srgbClr val="58A3BC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2800"/>
              <a:buFont typeface="Oswald"/>
              <a:buNone/>
              <a:defRPr sz="2800">
                <a:solidFill>
                  <a:srgbClr val="58A3BC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2800"/>
              <a:buFont typeface="Oswald"/>
              <a:buNone/>
              <a:defRPr sz="2800">
                <a:solidFill>
                  <a:srgbClr val="58A3BC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2800"/>
              <a:buFont typeface="Oswald"/>
              <a:buNone/>
              <a:defRPr sz="2800">
                <a:solidFill>
                  <a:srgbClr val="58A3BC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A3BC"/>
              </a:buClr>
              <a:buSzPts val="1200"/>
              <a:buFont typeface="Saira Condensed"/>
              <a:buChar char="●"/>
              <a:defRPr sz="1200">
                <a:solidFill>
                  <a:srgbClr val="58A3BC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A3BC"/>
              </a:buClr>
              <a:buSzPts val="1200"/>
              <a:buFont typeface="Saira Condensed"/>
              <a:buChar char="○"/>
              <a:defRPr sz="1200">
                <a:solidFill>
                  <a:srgbClr val="58A3BC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A3BC"/>
              </a:buClr>
              <a:buSzPts val="1200"/>
              <a:buFont typeface="Saira Condensed"/>
              <a:buChar char="■"/>
              <a:defRPr sz="1200">
                <a:solidFill>
                  <a:srgbClr val="58A3BC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A3BC"/>
              </a:buClr>
              <a:buSzPts val="1200"/>
              <a:buFont typeface="Saira Condensed"/>
              <a:buChar char="●"/>
              <a:defRPr sz="1200">
                <a:solidFill>
                  <a:srgbClr val="58A3BC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A3BC"/>
              </a:buClr>
              <a:buSzPts val="1200"/>
              <a:buFont typeface="Saira Condensed"/>
              <a:buChar char="○"/>
              <a:defRPr sz="1200">
                <a:solidFill>
                  <a:srgbClr val="58A3BC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A3BC"/>
              </a:buClr>
              <a:buSzPts val="1200"/>
              <a:buFont typeface="Saira Condensed"/>
              <a:buChar char="■"/>
              <a:defRPr sz="1200">
                <a:solidFill>
                  <a:srgbClr val="58A3BC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A3BC"/>
              </a:buClr>
              <a:buSzPts val="1200"/>
              <a:buFont typeface="Saira Condensed"/>
              <a:buChar char="●"/>
              <a:defRPr sz="1200">
                <a:solidFill>
                  <a:srgbClr val="58A3BC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A3BC"/>
              </a:buClr>
              <a:buSzPts val="1200"/>
              <a:buFont typeface="Saira Condensed"/>
              <a:buChar char="○"/>
              <a:defRPr sz="1200">
                <a:solidFill>
                  <a:srgbClr val="58A3BC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8A3BC"/>
              </a:buClr>
              <a:buSzPts val="1200"/>
              <a:buFont typeface="Saira Condensed"/>
              <a:buChar char="■"/>
              <a:defRPr sz="1200">
                <a:solidFill>
                  <a:srgbClr val="58A3BC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r">
              <a:buNone/>
              <a:defRPr sz="13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r">
              <a:buNone/>
              <a:defRPr sz="13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r">
              <a:buNone/>
              <a:defRPr sz="13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r">
              <a:buNone/>
              <a:defRPr sz="13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r">
              <a:buNone/>
              <a:defRPr sz="13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r">
              <a:buNone/>
              <a:defRPr sz="13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r">
              <a:buNone/>
              <a:defRPr sz="13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r">
              <a:buNone/>
              <a:defRPr sz="13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9" r:id="rId6"/>
    <p:sldLayoutId id="214748366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subTitle" idx="1"/>
          </p:nvPr>
        </p:nvSpPr>
        <p:spPr>
          <a:xfrm>
            <a:off x="4648200" y="4705350"/>
            <a:ext cx="44958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</a:t>
            </a:r>
            <a:r>
              <a:rPr lang="es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www.thegemini.co.in</a:t>
            </a:r>
            <a:endParaRPr sz="1800" spc="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5029200" y="1352550"/>
            <a:ext cx="3733799" cy="2367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>
                <a:solidFill>
                  <a:srgbClr val="F7F8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</a:rPr>
              <a:t>TELEMEDICINE MANAGMENT SYSTEM</a:t>
            </a:r>
            <a:endParaRPr sz="4800">
              <a:solidFill>
                <a:srgbClr val="F7F8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 charset="0"/>
            </a:endParaRPr>
          </a:p>
        </p:txBody>
      </p:sp>
      <p:pic>
        <p:nvPicPr>
          <p:cNvPr id="4" name="Picture 3" descr="The Gemini Logo whit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05400" y="285750"/>
            <a:ext cx="2590800" cy="945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3714750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tx1"/>
                </a:solidFill>
                <a:latin typeface="Agency FB" pitchFamily="34" charset="0"/>
              </a:rPr>
              <a:t>Hospital </a:t>
            </a:r>
            <a:r>
              <a:rPr lang="en-US" b="1" spc="300" dirty="0" smtClean="0">
                <a:solidFill>
                  <a:schemeClr val="tx1"/>
                </a:solidFill>
                <a:latin typeface="Agency FB" pitchFamily="34" charset="0"/>
              </a:rPr>
              <a:t>Care </a:t>
            </a:r>
            <a:r>
              <a:rPr lang="en-US" b="1" spc="300" dirty="0" smtClean="0">
                <a:solidFill>
                  <a:schemeClr val="tx1"/>
                </a:solidFill>
                <a:latin typeface="Agency FB" pitchFamily="34" charset="0"/>
              </a:rPr>
              <a:t>R</a:t>
            </a:r>
            <a:r>
              <a:rPr lang="en-US" b="1" spc="300" dirty="0" smtClean="0">
                <a:solidFill>
                  <a:schemeClr val="tx1"/>
                </a:solidFill>
                <a:latin typeface="Agency FB" pitchFamily="34" charset="0"/>
              </a:rPr>
              <a:t>eimagined</a:t>
            </a:r>
            <a:r>
              <a:rPr lang="en-US" b="1" spc="300" dirty="0" smtClean="0">
                <a:solidFill>
                  <a:schemeClr val="tx1"/>
                </a:solidFill>
                <a:latin typeface="Agency FB" pitchFamily="34" charset="0"/>
              </a:rPr>
              <a:t>. </a:t>
            </a:r>
          </a:p>
          <a:p>
            <a:r>
              <a:rPr lang="en-US" b="1" spc="300" dirty="0" smtClean="0">
                <a:solidFill>
                  <a:schemeClr val="tx1"/>
                </a:solidFill>
                <a:latin typeface="Agency FB" pitchFamily="34" charset="0"/>
              </a:rPr>
              <a:t>Virtual </a:t>
            </a:r>
            <a:r>
              <a:rPr lang="en-US" b="1" spc="300" dirty="0" smtClean="0">
                <a:solidFill>
                  <a:schemeClr val="tx1"/>
                </a:solidFill>
                <a:latin typeface="Agency FB" pitchFamily="34" charset="0"/>
              </a:rPr>
              <a:t>Capabilities </a:t>
            </a:r>
            <a:r>
              <a:rPr lang="en-US" b="1" spc="300" dirty="0" smtClean="0">
                <a:solidFill>
                  <a:schemeClr val="tx1"/>
                </a:solidFill>
                <a:latin typeface="Agency FB" pitchFamily="34" charset="0"/>
              </a:rPr>
              <a:t>to </a:t>
            </a:r>
            <a:r>
              <a:rPr lang="en-US" b="1" spc="300" dirty="0" smtClean="0">
                <a:solidFill>
                  <a:schemeClr val="tx1"/>
                </a:solidFill>
                <a:latin typeface="Agency FB" pitchFamily="34" charset="0"/>
              </a:rPr>
              <a:t>Enhance Care</a:t>
            </a:r>
            <a:r>
              <a:rPr lang="en-US" b="1" spc="300" dirty="0" smtClean="0">
                <a:solidFill>
                  <a:schemeClr val="tx1"/>
                </a:solidFill>
                <a:latin typeface="Agency FB" pitchFamily="34" charset="0"/>
              </a:rPr>
              <a:t>.</a:t>
            </a:r>
          </a:p>
          <a:p>
            <a:endParaRPr lang="en-US" b="1" spc="3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7805" b="6341"/>
          <a:stretch>
            <a:fillRect/>
          </a:stretch>
        </p:blipFill>
        <p:spPr bwMode="auto">
          <a:xfrm>
            <a:off x="685800" y="819150"/>
            <a:ext cx="7848600" cy="378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PATIENT CAN SIGN IN OR SIGN UP FOR FURTHER STEPS.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14" t="15113" r="4139" b="5836"/>
          <a:stretch>
            <a:fillRect/>
          </a:stretch>
        </p:blipFill>
        <p:spPr bwMode="auto">
          <a:xfrm>
            <a:off x="152400" y="819150"/>
            <a:ext cx="8792885" cy="419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PATIENT CAN COMPLETE AN APPOINTMENT BY FILLING HIS  HEALTH INFORMATION.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9550" r="1566" b="6094"/>
          <a:stretch>
            <a:fillRect/>
          </a:stretch>
        </p:blipFill>
        <p:spPr bwMode="auto">
          <a:xfrm>
            <a:off x="457200" y="895350"/>
            <a:ext cx="83820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PATIENT DASHBOARD.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5797" t="17308" r="7246" b="6096"/>
          <a:stretch>
            <a:fillRect/>
          </a:stretch>
        </p:blipFill>
        <p:spPr bwMode="auto">
          <a:xfrm>
            <a:off x="457200" y="819150"/>
            <a:ext cx="8305800" cy="411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PAYMENT GATEWAY.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76800" y="742950"/>
            <a:ext cx="3989625" cy="2438400"/>
          </a:xfrm>
        </p:spPr>
        <p:txBody>
          <a:bodyPr/>
          <a:lstStyle/>
          <a:p>
            <a:r>
              <a:rPr lang="en-US" sz="2400" b="1" spc="300" dirty="0" smtClean="0">
                <a:latin typeface="Agency FB" pitchFamily="34" charset="0"/>
              </a:rPr>
              <a:t>PATIENT CAN VIEW &amp; PRINT  PRESCRIPTION SENT BY DOCTOR.</a:t>
            </a:r>
            <a:endParaRPr lang="en-US" sz="2400" b="1" spc="300" dirty="0">
              <a:latin typeface="Agency FB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8594725" y="53975"/>
            <a:ext cx="549275" cy="393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9499" t="13358" r="30937" b="5469"/>
          <a:stretch>
            <a:fillRect/>
          </a:stretch>
        </p:blipFill>
        <p:spPr bwMode="auto">
          <a:xfrm>
            <a:off x="0" y="-1"/>
            <a:ext cx="4459005" cy="514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962150"/>
            <a:ext cx="5308200" cy="1476000"/>
          </a:xfrm>
        </p:spPr>
        <p:txBody>
          <a:bodyPr/>
          <a:lstStyle/>
          <a:p>
            <a:pPr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DOCTOR LOGIN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5" name="Picture 4" descr="Telehealth-Telemedicine-Remote-Doctor-1200x8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34000" y="1809750"/>
            <a:ext cx="38100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0428" t="7719" r="5026" b="5444"/>
          <a:stretch>
            <a:fillRect/>
          </a:stretch>
        </p:blipFill>
        <p:spPr bwMode="auto">
          <a:xfrm>
            <a:off x="914400" y="819150"/>
            <a:ext cx="7239000" cy="418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DOCTOR SIGN UP FORM.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9237" r="1554" b="5622"/>
          <a:stretch>
            <a:fillRect/>
          </a:stretch>
        </p:blipFill>
        <p:spPr bwMode="auto">
          <a:xfrm>
            <a:off x="457200" y="895350"/>
            <a:ext cx="83058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DOCTOR DASHBOARD.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10487" r="2194" b="6328"/>
          <a:stretch>
            <a:fillRect/>
          </a:stretch>
        </p:blipFill>
        <p:spPr bwMode="auto">
          <a:xfrm>
            <a:off x="304800" y="895350"/>
            <a:ext cx="8466221" cy="404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8305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DOCTOR CAN VIEW PATIENT APPOINTMENT DETAILS &amp; CAN CALL. 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022" t="9089" r="1890" b="5477"/>
          <a:stretch>
            <a:fillRect/>
          </a:stretch>
        </p:blipFill>
        <p:spPr bwMode="auto">
          <a:xfrm>
            <a:off x="457200" y="819150"/>
            <a:ext cx="8229600" cy="407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DOCTOR CAN WRITE PRSCRIPTION.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9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 idx="15"/>
          </p:nvPr>
        </p:nvSpPr>
        <p:spPr>
          <a:xfrm>
            <a:off x="3939100" y="89600"/>
            <a:ext cx="4262700" cy="3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spc="300" dirty="0" smtClean="0">
                <a:solidFill>
                  <a:srgbClr val="FE9100"/>
                </a:solidFill>
                <a:latin typeface="Agency FB" pitchFamily="34" charset="0"/>
              </a:rPr>
              <a:t>INTRODUCTION</a:t>
            </a:r>
            <a:endParaRPr sz="8800" b="1" spc="300">
              <a:solidFill>
                <a:srgbClr val="FE9100"/>
              </a:solidFill>
              <a:latin typeface="Agency FB" pitchFamily="34" charset="0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sldNum" idx="12"/>
          </p:nvPr>
        </p:nvSpPr>
        <p:spPr>
          <a:xfrm>
            <a:off x="8201802" y="5375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2483525" y="2182100"/>
            <a:ext cx="944400" cy="2964300"/>
          </a:xfrm>
          <a:prstGeom prst="rect">
            <a:avLst/>
          </a:prstGeom>
          <a:solidFill>
            <a:srgbClr val="58A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itle 23"/>
          <p:cNvSpPr>
            <a:spLocks noGrp="1"/>
          </p:cNvSpPr>
          <p:nvPr>
            <p:ph type="ctrTitle" idx="6"/>
          </p:nvPr>
        </p:nvSpPr>
        <p:spPr>
          <a:xfrm>
            <a:off x="3657600" y="819150"/>
            <a:ext cx="4724400" cy="3962400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Leveraging the latest in digital technology, </a:t>
            </a:r>
            <a:r>
              <a:rPr lang="en-US" sz="1400" dirty="0" smtClean="0">
                <a:solidFill>
                  <a:srgbClr val="FE9100"/>
                </a:solidFill>
                <a:latin typeface="+mn-lt"/>
              </a:rPr>
              <a:t>The Gemini Telemedicine management System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is a customizable solution incorporating virtual consultation and coordination services to help you provide safe, high quality TeleHealth to everyone </a:t>
            </a:r>
            <a:br>
              <a:rPr lang="en-US" sz="1400" dirty="0" smtClean="0">
                <a:solidFill>
                  <a:schemeClr val="tx1"/>
                </a:solidFill>
                <a:latin typeface="+mn-lt"/>
              </a:rPr>
            </a:br>
            <a:r>
              <a:rPr lang="en-US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+mn-lt"/>
              </a:rPr>
            </a:b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Every one deserves equal access to healthcare. Whether someone lives in a remote area or simply doesn’t have the capacity to visit a clinician, The Gemini can help fill your healthcare gaps with a TeleHealth program tailored to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your needs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en-US" sz="1400" dirty="0" smtClean="0">
                <a:solidFill>
                  <a:schemeClr val="tx1"/>
                </a:solidFill>
                <a:latin typeface="+mn-lt"/>
              </a:rPr>
            </a:br>
            <a:r>
              <a:rPr lang="en-US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+mn-lt"/>
              </a:rPr>
            </a:b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We can help you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to coordinate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and connect your patients with doctors, specialists and allied health professionals via our </a:t>
            </a:r>
            <a:r>
              <a:rPr lang="en-US" sz="1400" dirty="0" smtClean="0">
                <a:solidFill>
                  <a:srgbClr val="FE9100"/>
                </a:solidFill>
                <a:latin typeface="+mn-lt"/>
              </a:rPr>
              <a:t>Telemedicine management System.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+mn-lt"/>
              </a:rPr>
            </a:b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latin typeface="+mn-lt"/>
              </a:rPr>
            </a:br>
            <a:r>
              <a:rPr lang="zh-CN" altLang="en-US" sz="1400" dirty="0" smtClean="0">
                <a:solidFill>
                  <a:schemeClr val="tx1"/>
                </a:solidFill>
                <a:latin typeface="+mn-lt"/>
                <a:sym typeface="+mn-ea"/>
              </a:rPr>
              <a:t/>
            </a:r>
            <a:br>
              <a:rPr lang="zh-CN" altLang="en-US" sz="1400" dirty="0" smtClean="0">
                <a:solidFill>
                  <a:schemeClr val="tx1"/>
                </a:solidFill>
                <a:latin typeface="+mn-lt"/>
                <a:sym typeface="+mn-ea"/>
              </a:rPr>
            </a:b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 descr="Otimização-de-processos-no-hospital.jpg"/>
          <p:cNvPicPr>
            <a:picLocks noChangeAspect="1"/>
          </p:cNvPicPr>
          <p:nvPr/>
        </p:nvPicPr>
        <p:blipFill>
          <a:blip r:embed="rId3"/>
          <a:srcRect l="17333" r="25333"/>
          <a:stretch>
            <a:fillRect/>
          </a:stretch>
        </p:blipFill>
        <p:spPr>
          <a:xfrm>
            <a:off x="152400" y="-19050"/>
            <a:ext cx="3276600" cy="3524250"/>
          </a:xfrm>
          <a:prstGeom prst="rect">
            <a:avLst/>
          </a:prstGeom>
        </p:spPr>
      </p:pic>
      <p:sp>
        <p:nvSpPr>
          <p:cNvPr id="154" name="Google Shape;154;p18"/>
          <p:cNvSpPr/>
          <p:nvPr/>
        </p:nvSpPr>
        <p:spPr>
          <a:xfrm>
            <a:off x="152400" y="0"/>
            <a:ext cx="3276600" cy="4248000"/>
          </a:xfrm>
          <a:prstGeom prst="rect">
            <a:avLst/>
          </a:prstGeom>
          <a:solidFill>
            <a:srgbClr val="CAFAFE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403" t="9981" r="2405" b="5899"/>
          <a:stretch>
            <a:fillRect/>
          </a:stretch>
        </p:blipFill>
        <p:spPr bwMode="auto">
          <a:xfrm>
            <a:off x="457200" y="895350"/>
            <a:ext cx="821410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DOCTOR CAN MAKE HIS SCHEDULE.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9098" r="1790" b="7201"/>
          <a:stretch>
            <a:fillRect/>
          </a:stretch>
        </p:blipFill>
        <p:spPr bwMode="auto">
          <a:xfrm>
            <a:off x="304800" y="895350"/>
            <a:ext cx="842838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DOCTOR CAN SEND &amp; VIEW MESSAGES.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962150"/>
            <a:ext cx="5308200" cy="1476000"/>
          </a:xfrm>
        </p:spPr>
        <p:txBody>
          <a:bodyPr/>
          <a:lstStyle/>
          <a:p>
            <a:pPr>
              <a:buNone/>
            </a:pPr>
            <a:r>
              <a:rPr lang="en-US" sz="5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ADMIN LOGIN</a:t>
            </a:r>
            <a:endParaRPr lang="en-US" sz="5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5" name="Picture 4" descr="209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43525" y="1765300"/>
            <a:ext cx="3800475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871" t="10463" r="2396" b="5836"/>
          <a:stretch>
            <a:fillRect/>
          </a:stretch>
        </p:blipFill>
        <p:spPr bwMode="auto">
          <a:xfrm>
            <a:off x="457200" y="819150"/>
            <a:ext cx="8382000" cy="4077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ADMIN DASHBOARD.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965" t="10301" r="2515" b="7296"/>
          <a:stretch>
            <a:fillRect/>
          </a:stretch>
        </p:blipFill>
        <p:spPr bwMode="auto">
          <a:xfrm>
            <a:off x="304800" y="895350"/>
            <a:ext cx="841375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ADMIN CAN DOCTOR DETAILS.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949" t="9283" r="2263" b="9705"/>
          <a:stretch>
            <a:fillRect/>
          </a:stretch>
        </p:blipFill>
        <p:spPr bwMode="auto">
          <a:xfrm>
            <a:off x="609600" y="971550"/>
            <a:ext cx="8001000" cy="376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ADMIN CAN SEE PATIENT LISTS.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806" t="9636" r="3386" b="6852"/>
          <a:stretch>
            <a:fillRect/>
          </a:stretch>
        </p:blipFill>
        <p:spPr bwMode="auto">
          <a:xfrm>
            <a:off x="533400" y="819150"/>
            <a:ext cx="815486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ADMIN CAN ENTER TEST MASTERS.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895350"/>
            <a:ext cx="5029200" cy="3200400"/>
          </a:xfrm>
        </p:spPr>
        <p:txBody>
          <a:bodyPr/>
          <a:lstStyle/>
          <a:p>
            <a:pPr algn="l"/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1600" b="1" spc="300" dirty="0" smtClean="0">
                <a:solidFill>
                  <a:schemeClr val="tx1"/>
                </a:solidFill>
                <a:latin typeface="Agency FB" pitchFamily="34" charset="0"/>
              </a:rPr>
              <a:t>DEVELOPMENT CELL :</a:t>
            </a:r>
            <a:br>
              <a:rPr lang="en-US" sz="1600" b="1" spc="300" dirty="0" smtClean="0">
                <a:solidFill>
                  <a:schemeClr val="tx1"/>
                </a:solidFill>
                <a:latin typeface="Agency FB" pitchFamily="34" charset="0"/>
              </a:rPr>
            </a:b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>Ahmedabad</a:t>
            </a: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>, Ajmer, </a:t>
            </a: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>Kolkata</a:t>
            </a:r>
            <a:b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1600" b="1" spc="300" dirty="0" smtClean="0">
                <a:solidFill>
                  <a:schemeClr val="tx1"/>
                </a:solidFill>
                <a:latin typeface="Agency FB" pitchFamily="34" charset="0"/>
              </a:rPr>
              <a:t>TECHNICAL SUPPORT :</a:t>
            </a:r>
            <a:r>
              <a:rPr lang="en-US" sz="1600" b="1" spc="300" dirty="0" smtClean="0">
                <a:solidFill>
                  <a:srgbClr val="FE9100"/>
                </a:solidFill>
                <a:latin typeface="Agency FB" pitchFamily="34" charset="0"/>
              </a:rPr>
              <a:t> </a:t>
            </a:r>
            <a:r>
              <a:rPr lang="en-US" sz="1600" b="1" spc="300" dirty="0" smtClean="0">
                <a:solidFill>
                  <a:srgbClr val="FE9100"/>
                </a:solidFill>
                <a:latin typeface="Agency FB" pitchFamily="34" charset="0"/>
              </a:rPr>
              <a:t/>
            </a:r>
            <a:br>
              <a:rPr lang="en-US" sz="1600" b="1" spc="300" dirty="0" smtClean="0">
                <a:solidFill>
                  <a:srgbClr val="FE9100"/>
                </a:solidFill>
                <a:latin typeface="Agency FB" pitchFamily="34" charset="0"/>
              </a:rPr>
            </a:b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>Udaipur, Mumbai, Bangalore, Noida, Pune, Kolkata, </a:t>
            </a: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>Bhubaneswar</a:t>
            </a:r>
            <a:b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1600" b="1" spc="300" dirty="0" smtClean="0">
                <a:solidFill>
                  <a:schemeClr val="tx1"/>
                </a:solidFill>
                <a:latin typeface="Agency FB" pitchFamily="34" charset="0"/>
              </a:rPr>
              <a:t>BUSINESS ADDRESS :</a:t>
            </a:r>
            <a:r>
              <a:rPr lang="en-US" sz="1600" b="1" spc="300" dirty="0" smtClean="0">
                <a:solidFill>
                  <a:schemeClr val="tx1"/>
                </a:solidFill>
                <a:latin typeface="Agency FB" pitchFamily="34" charset="0"/>
              </a:rPr>
              <a:t> </a:t>
            </a:r>
            <a:br>
              <a:rPr lang="en-US" sz="1600" b="1" spc="300" dirty="0" smtClean="0">
                <a:solidFill>
                  <a:schemeClr val="tx1"/>
                </a:solidFill>
                <a:latin typeface="Agency FB" pitchFamily="34" charset="0"/>
              </a:rPr>
            </a:b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>Berlin, </a:t>
            </a: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>Germany</a:t>
            </a:r>
            <a:b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1600" b="1" spc="300" dirty="0" smtClean="0">
                <a:solidFill>
                  <a:schemeClr val="tx1"/>
                </a:solidFill>
                <a:latin typeface="Agency FB" pitchFamily="34" charset="0"/>
              </a:rPr>
              <a:t>THE GEMINI PARTNER :</a:t>
            </a: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>Nigeria</a:t>
            </a:r>
            <a:r>
              <a:rPr lang="en-US" sz="1600" b="1" spc="300" dirty="0" smtClean="0">
                <a:solidFill>
                  <a:schemeClr val="bg1"/>
                </a:solidFill>
                <a:latin typeface="Agency FB" pitchFamily="34" charset="0"/>
              </a:rPr>
              <a:t>, Kenya, Uganda, UAE, Trinidad</a:t>
            </a:r>
            <a:endParaRPr lang="en-US" sz="1600" b="1" spc="3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0" y="0"/>
            <a:ext cx="2717400" cy="800100"/>
          </a:xfrm>
        </p:spPr>
        <p:txBody>
          <a:bodyPr/>
          <a:lstStyle/>
          <a:p>
            <a:pPr algn="r">
              <a:buNone/>
            </a:pPr>
            <a:r>
              <a:rPr lang="en-US" sz="2800" b="1" spc="300" dirty="0" smtClean="0">
                <a:solidFill>
                  <a:srgbClr val="FE9100"/>
                </a:solidFill>
                <a:latin typeface="Agency FB" pitchFamily="34" charset="0"/>
              </a:rPr>
              <a:t>OUR LOCATION</a:t>
            </a:r>
            <a:endParaRPr lang="en-US" sz="28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5800" y="133350"/>
            <a:ext cx="352982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00000000-1234-1234-1234-123412341234}" type="slidenum">
              <a:rPr lang="es" smtClean="0">
                <a:solidFill>
                  <a:schemeClr val="bg1"/>
                </a:solidFill>
                <a:latin typeface="Barlow Semi Condensed" charset="0"/>
              </a:rPr>
              <a:pPr/>
              <a:t>27</a:t>
            </a:fld>
            <a:endParaRPr lang="en-US" dirty="0">
              <a:solidFill>
                <a:schemeClr val="bg1"/>
              </a:solidFill>
              <a:latin typeface="Barlow Semi Condensed" charset="0"/>
            </a:endParaRPr>
          </a:p>
        </p:txBody>
      </p:sp>
      <p:pic>
        <p:nvPicPr>
          <p:cNvPr id="9" name="Picture 8" descr="Test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58208"/>
            <a:ext cx="3334322" cy="35852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1"/>
          <p:cNvSpPr/>
          <p:nvPr/>
        </p:nvSpPr>
        <p:spPr>
          <a:xfrm>
            <a:off x="228600" y="895350"/>
            <a:ext cx="3282064" cy="622694"/>
          </a:xfrm>
          <a:prstGeom prst="rect">
            <a:avLst/>
          </a:prstGeom>
        </p:spPr>
        <p:txBody>
          <a:bodyPr wrap="square" lIns="68031" tIns="34016" rIns="68031" bIns="34016">
            <a:spAutoFit/>
          </a:bodyPr>
          <a:lstStyle/>
          <a:p>
            <a:pPr algn="r"/>
            <a:r>
              <a:rPr lang="en-US" altLang="zh-CN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CONTACT US :</a:t>
            </a:r>
            <a:endParaRPr lang="zh-CN" alt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8" name="Subtitle 19"/>
          <p:cNvSpPr txBox="1">
            <a:spLocks/>
          </p:cNvSpPr>
          <p:nvPr/>
        </p:nvSpPr>
        <p:spPr>
          <a:xfrm flipH="1">
            <a:off x="304800" y="1733550"/>
            <a:ext cx="3762375" cy="117433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Call : +91 9265562676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Email: consultants@thegemini.co.in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Visit : www.thegemini.co.in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"/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2" y="2560637"/>
            <a:ext cx="4962565" cy="2560638"/>
          </a:xfrm>
          <a:prstGeom prst="rect">
            <a:avLst/>
          </a:prstGeom>
        </p:spPr>
      </p:pic>
      <p:sp>
        <p:nvSpPr>
          <p:cNvPr id="7" name="矩形 7"/>
          <p:cNvSpPr/>
          <p:nvPr/>
        </p:nvSpPr>
        <p:spPr>
          <a:xfrm>
            <a:off x="533400" y="1428750"/>
            <a:ext cx="2590800" cy="3084907"/>
          </a:xfrm>
          <a:prstGeom prst="rect">
            <a:avLst/>
          </a:prstGeom>
        </p:spPr>
        <p:txBody>
          <a:bodyPr wrap="square" lIns="68031" tIns="34016" rIns="68031" bIns="34016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Getting updates on what they can do to </a:t>
            </a:r>
            <a:r>
              <a:rPr lang="en-US" dirty="0" smtClean="0">
                <a:latin typeface="+mn-lt"/>
              </a:rPr>
              <a:t>optimize </a:t>
            </a:r>
            <a:r>
              <a:rPr lang="en-US" dirty="0" smtClean="0">
                <a:latin typeface="+mn-lt"/>
              </a:rPr>
              <a:t>the self-care aspect of </a:t>
            </a:r>
            <a:r>
              <a:rPr lang="en-US" dirty="0" smtClean="0">
                <a:latin typeface="+mn-lt"/>
              </a:rPr>
              <a:t>their </a:t>
            </a:r>
            <a:r>
              <a:rPr lang="en-US" dirty="0" smtClean="0">
                <a:latin typeface="+mn-lt"/>
              </a:rPr>
              <a:t>rehabilitation.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Having access to </a:t>
            </a:r>
            <a:r>
              <a:rPr lang="en-US" dirty="0" smtClean="0">
                <a:latin typeface="+mn-lt"/>
              </a:rPr>
              <a:t>a platform </a:t>
            </a:r>
            <a:r>
              <a:rPr lang="en-US" dirty="0" smtClean="0">
                <a:latin typeface="+mn-lt"/>
              </a:rPr>
              <a:t>to communicate with </a:t>
            </a:r>
            <a:r>
              <a:rPr lang="en-US" dirty="0" smtClean="0">
                <a:latin typeface="+mn-lt"/>
              </a:rPr>
              <a:t>their support </a:t>
            </a:r>
            <a:r>
              <a:rPr lang="en-US" dirty="0" smtClean="0">
                <a:latin typeface="+mn-lt"/>
              </a:rPr>
              <a:t>network, buddies and </a:t>
            </a:r>
            <a:r>
              <a:rPr lang="en-US" dirty="0" smtClean="0">
                <a:latin typeface="+mn-lt"/>
              </a:rPr>
              <a:t>clinical teams.</a:t>
            </a: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Avoid unnecessary </a:t>
            </a:r>
            <a:r>
              <a:rPr lang="en-US" dirty="0" smtClean="0">
                <a:latin typeface="+mn-lt"/>
              </a:rPr>
              <a:t> Outpatient </a:t>
            </a:r>
            <a:r>
              <a:rPr lang="en-US" dirty="0" smtClean="0">
                <a:latin typeface="+mn-lt"/>
              </a:rPr>
              <a:t>appointments 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 smtClean="0">
                <a:latin typeface="+mn-lt"/>
              </a:rPr>
              <a:t>hospital stays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Enjoy a </a:t>
            </a:r>
            <a:r>
              <a:rPr lang="en-US" dirty="0" smtClean="0">
                <a:latin typeface="+mn-lt"/>
              </a:rPr>
              <a:t>service availability </a:t>
            </a:r>
            <a:r>
              <a:rPr lang="en-US" dirty="0" smtClean="0">
                <a:latin typeface="+mn-lt"/>
              </a:rPr>
              <a:t>irrespective of location</a:t>
            </a:r>
            <a:endParaRPr lang="en-US" dirty="0">
              <a:latin typeface="+mn-lt"/>
            </a:endParaRPr>
          </a:p>
        </p:txBody>
      </p:sp>
      <p:sp>
        <p:nvSpPr>
          <p:cNvPr id="8" name="矩形: 圆角 9"/>
          <p:cNvSpPr/>
          <p:nvPr/>
        </p:nvSpPr>
        <p:spPr>
          <a:xfrm>
            <a:off x="533400" y="742950"/>
            <a:ext cx="2057400" cy="4071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31" tIns="34016" rIns="68031" bIns="34016"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6848224" y="-671453"/>
            <a:ext cx="1157031" cy="2499936"/>
          </a:xfrm>
          <a:prstGeom prst="rect">
            <a:avLst/>
          </a:prstGeom>
        </p:spPr>
      </p:pic>
      <p:sp>
        <p:nvSpPr>
          <p:cNvPr id="11" name="矩形 7"/>
          <p:cNvSpPr/>
          <p:nvPr/>
        </p:nvSpPr>
        <p:spPr>
          <a:xfrm>
            <a:off x="3733800" y="1428750"/>
            <a:ext cx="2209800" cy="3084907"/>
          </a:xfrm>
          <a:prstGeom prst="rect">
            <a:avLst/>
          </a:prstGeom>
        </p:spPr>
        <p:txBody>
          <a:bodyPr wrap="square" lIns="68031" tIns="34016" rIns="68031" bIns="34016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Perform data </a:t>
            </a:r>
            <a:r>
              <a:rPr lang="en-US" dirty="0" smtClean="0">
                <a:latin typeface="+mn-lt"/>
              </a:rPr>
              <a:t>            </a:t>
            </a:r>
            <a:r>
              <a:rPr lang="en-US" dirty="0" smtClean="0">
                <a:latin typeface="+mn-lt"/>
              </a:rPr>
              <a:t>manipulation and            visualization in a secure  environment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Ability to measure         patient behavioral          compliance with             prescribed treatment</a:t>
            </a:r>
          </a:p>
          <a:p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Have access to low        integrity data and better integration of community resources</a:t>
            </a:r>
            <a:endParaRPr lang="en-US" dirty="0">
              <a:latin typeface="+mn-lt"/>
            </a:endParaRPr>
          </a:p>
        </p:txBody>
      </p:sp>
      <p:sp>
        <p:nvSpPr>
          <p:cNvPr id="12" name="矩形 7"/>
          <p:cNvSpPr/>
          <p:nvPr/>
        </p:nvSpPr>
        <p:spPr>
          <a:xfrm>
            <a:off x="6324600" y="1428750"/>
            <a:ext cx="2209800" cy="3084907"/>
          </a:xfrm>
          <a:prstGeom prst="rect">
            <a:avLst/>
          </a:prstGeom>
        </p:spPr>
        <p:txBody>
          <a:bodyPr wrap="square" lIns="68031" tIns="34016" rIns="68031" bIns="34016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Improve outcomes and   experiences for patients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Reduce demand for          resources including beds,   x-rays and clinician time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Improve risk                        management from earlier  identification of  </a:t>
            </a:r>
            <a:r>
              <a:rPr lang="en-US" dirty="0" smtClean="0">
                <a:latin typeface="+mn-lt"/>
              </a:rPr>
              <a:t>complications</a:t>
            </a:r>
            <a:r>
              <a:rPr lang="en-US" dirty="0" smtClean="0">
                <a:latin typeface="+mn-lt"/>
              </a:rPr>
              <a:t>, reduced     level of complaints and    better evidence of the      level of care provided.  </a:t>
            </a:r>
            <a:endParaRPr lang="en-US" dirty="0">
              <a:latin typeface="+mn-lt"/>
            </a:endParaRPr>
          </a:p>
        </p:txBody>
      </p:sp>
      <p:sp>
        <p:nvSpPr>
          <p:cNvPr id="13" name="矩形: 圆角 9"/>
          <p:cNvSpPr/>
          <p:nvPr/>
        </p:nvSpPr>
        <p:spPr>
          <a:xfrm>
            <a:off x="3657600" y="742950"/>
            <a:ext cx="1981200" cy="40718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31" tIns="34016" rIns="68031" bIns="34016"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CLINICIANS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: 圆角 9"/>
          <p:cNvSpPr/>
          <p:nvPr/>
        </p:nvSpPr>
        <p:spPr>
          <a:xfrm>
            <a:off x="6324600" y="742950"/>
            <a:ext cx="1828800" cy="4071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31" tIns="34016" rIns="68031" bIns="34016"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ctrTitle" idx="2"/>
          </p:nvPr>
        </p:nvSpPr>
        <p:spPr>
          <a:xfrm>
            <a:off x="3886200" y="0"/>
            <a:ext cx="4262700" cy="43815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5"/>
                </a:solidFill>
                <a:latin typeface="Agency FB" pitchFamily="34" charset="0"/>
                <a:cs typeface="Aharoni" pitchFamily="2" charset="-79"/>
              </a:rPr>
              <a:t>USERS AND </a:t>
            </a:r>
            <a:r>
              <a:rPr lang="en-US" sz="2800" b="1" dirty="0" smtClean="0">
                <a:solidFill>
                  <a:schemeClr val="accent1"/>
                </a:solidFill>
                <a:latin typeface="Agency FB" pitchFamily="34" charset="0"/>
                <a:cs typeface="Aharoni" pitchFamily="2" charset="-79"/>
              </a:rPr>
              <a:t>THEIR </a:t>
            </a:r>
            <a:r>
              <a:rPr lang="en-US" sz="2800" b="1" dirty="0" smtClean="0">
                <a:solidFill>
                  <a:schemeClr val="accent1"/>
                </a:solidFill>
                <a:latin typeface="Agency FB" pitchFamily="34" charset="0"/>
                <a:cs typeface="Aharoni" pitchFamily="2" charset="-79"/>
              </a:rPr>
              <a:t>NEEDS</a:t>
            </a:r>
            <a:endParaRPr lang="en-US" sz="2800" b="1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s"/>
          </a:p>
        </p:txBody>
      </p:sp>
      <p:pic>
        <p:nvPicPr>
          <p:cNvPr id="6" name="Picture 5" descr="telehealth_graphic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400" y="678809"/>
            <a:ext cx="6540500" cy="40152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9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ctrTitle" idx="2"/>
          </p:nvPr>
        </p:nvSpPr>
        <p:spPr>
          <a:xfrm>
            <a:off x="4281700" y="2135002"/>
            <a:ext cx="4557500" cy="1046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 smtClean="0">
                <a:solidFill>
                  <a:schemeClr val="accent5"/>
                </a:solidFill>
                <a:latin typeface="+mn-lt"/>
              </a:rPr>
              <a:t>THE </a:t>
            </a:r>
            <a:r>
              <a:rPr lang="es" sz="3200" dirty="0" smtClean="0">
                <a:solidFill>
                  <a:schemeClr val="accent5"/>
                </a:solidFill>
                <a:latin typeface="+mn-lt"/>
              </a:rPr>
              <a:t>GEMINI</a:t>
            </a:r>
            <a:endParaRPr sz="320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1"/>
          </p:nvPr>
        </p:nvSpPr>
        <p:spPr>
          <a:xfrm>
            <a:off x="4357900" y="3105150"/>
            <a:ext cx="4633700" cy="14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TELEMEDICINE SYSTEM</a:t>
            </a:r>
            <a:endParaRPr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ctrTitle"/>
          </p:nvPr>
        </p:nvSpPr>
        <p:spPr>
          <a:xfrm>
            <a:off x="3939100" y="89600"/>
            <a:ext cx="4262700" cy="3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" sz="2800" b="1" spc="300" dirty="0" smtClean="0">
                <a:solidFill>
                  <a:srgbClr val="FE9100"/>
                </a:solidFill>
                <a:latin typeface="Agency FB" pitchFamily="34" charset="0"/>
              </a:rPr>
              <a:t>SCREESHOTS </a:t>
            </a:r>
            <a:endParaRPr sz="2800" b="1" spc="300">
              <a:solidFill>
                <a:srgbClr val="FE9100"/>
              </a:solidFill>
              <a:latin typeface="Agency FB" pitchFamily="34" charset="0"/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201802" y="5375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64" name="Google Shape;164;p19"/>
          <p:cNvPicPr preferRelativeResize="0"/>
          <p:nvPr/>
        </p:nvPicPr>
        <p:blipFill>
          <a:blip r:embed="rId3"/>
          <a:srcRect l="6417" r="12477"/>
          <a:stretch>
            <a:fillRect/>
          </a:stretch>
        </p:blipFill>
        <p:spPr>
          <a:xfrm flipH="1">
            <a:off x="457200" y="-19050"/>
            <a:ext cx="3276600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57200" y="0"/>
            <a:ext cx="3276600" cy="4400550"/>
          </a:xfrm>
          <a:prstGeom prst="rect">
            <a:avLst/>
          </a:prstGeom>
          <a:solidFill>
            <a:srgbClr val="CAFAFE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962150"/>
            <a:ext cx="5308200" cy="1476000"/>
          </a:xfrm>
        </p:spPr>
        <p:txBody>
          <a:bodyPr/>
          <a:lstStyle/>
          <a:p>
            <a:pPr>
              <a:buNone/>
            </a:pPr>
            <a:r>
              <a:rPr lang="en-US" sz="5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PATIENT LOGIN</a:t>
            </a:r>
            <a:endParaRPr lang="en-US" sz="5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0" y="1616273"/>
            <a:ext cx="3809999" cy="35272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89600"/>
            <a:ext cx="8201800" cy="32190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PATIENT CAN SEARCH FOR DOCTOR BY NAME OR SPECIALITY.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7131" r="1443" b="11155"/>
          <a:stretch>
            <a:fillRect/>
          </a:stretch>
        </p:blipFill>
        <p:spPr bwMode="auto">
          <a:xfrm>
            <a:off x="381000" y="1200150"/>
            <a:ext cx="838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8" t="16903" r="3106" b="5728"/>
          <a:stretch>
            <a:fillRect/>
          </a:stretch>
        </p:blipFill>
        <p:spPr bwMode="auto">
          <a:xfrm>
            <a:off x="304800" y="971550"/>
            <a:ext cx="8458200" cy="382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PATIENT CAN SEE DOCTOR PROFILE &amp; CHOOSE MODE OF CONSULTATION ( AUDIO / VIDEO ). 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003" t="18505" r="10364" b="6050"/>
          <a:stretch>
            <a:fillRect/>
          </a:stretch>
        </p:blipFill>
        <p:spPr bwMode="auto">
          <a:xfrm>
            <a:off x="609600" y="819150"/>
            <a:ext cx="77724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0" y="13400"/>
            <a:ext cx="8201800" cy="729550"/>
          </a:xfrm>
        </p:spPr>
        <p:txBody>
          <a:bodyPr/>
          <a:lstStyle/>
          <a:p>
            <a:r>
              <a:rPr lang="en-US" sz="2200" b="1" spc="300" dirty="0" smtClean="0">
                <a:solidFill>
                  <a:srgbClr val="FE9100"/>
                </a:solidFill>
                <a:latin typeface="Agency FB" pitchFamily="34" charset="0"/>
              </a:rPr>
              <a:t>PATIENT CAN CHOOSE AVAILABLE DATE &amp; SLOT FOR APPOINTMENT.</a:t>
            </a:r>
            <a:endParaRPr lang="en-US" sz="2200" b="1" spc="300" dirty="0">
              <a:solidFill>
                <a:srgbClr val="FE91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mal Medical Advanc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368</Words>
  <PresentationFormat>On-screen Show (16:9)</PresentationFormat>
  <Paragraphs>83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Gill Sans MT</vt:lpstr>
      <vt:lpstr>Saira Condensed</vt:lpstr>
      <vt:lpstr>Oswald</vt:lpstr>
      <vt:lpstr>Agency FB</vt:lpstr>
      <vt:lpstr>Barlow Semi Condensed</vt:lpstr>
      <vt:lpstr>华文中宋</vt:lpstr>
      <vt:lpstr>Aharoni</vt:lpstr>
      <vt:lpstr>Fira Sans Extra Condensed Medium</vt:lpstr>
      <vt:lpstr>Formal Medical Advances by SlidesGo</vt:lpstr>
      <vt:lpstr>TELEMEDICINE MANAGMENT SYSTEM</vt:lpstr>
      <vt:lpstr>INTRODUCTION</vt:lpstr>
      <vt:lpstr>USERS AND THEIR NEEDS</vt:lpstr>
      <vt:lpstr>Slide 4</vt:lpstr>
      <vt:lpstr>THE GEMINI</vt:lpstr>
      <vt:lpstr>Slide 6</vt:lpstr>
      <vt:lpstr>PATIENT CAN SEARCH FOR DOCTOR BY NAME OR SPECIALITY.</vt:lpstr>
      <vt:lpstr>PATIENT CAN SEE DOCTOR PROFILE &amp; CHOOSE MODE OF CONSULTATION ( AUDIO / VIDEO ). </vt:lpstr>
      <vt:lpstr>PATIENT CAN CHOOSE AVAILABLE DATE &amp; SLOT FOR APPOINTMENT.</vt:lpstr>
      <vt:lpstr>PATIENT CAN SIGN IN OR SIGN UP FOR FURTHER STEPS.</vt:lpstr>
      <vt:lpstr>PATIENT CAN COMPLETE AN APPOINTMENT BY FILLING HIS  HEALTH INFORMATION.</vt:lpstr>
      <vt:lpstr>PATIENT DASHBOARD.</vt:lpstr>
      <vt:lpstr>PAYMENT GATEWAY.</vt:lpstr>
      <vt:lpstr>PATIENT CAN VIEW &amp; PRINT  PRESCRIPTION SENT BY DOCTOR.</vt:lpstr>
      <vt:lpstr>Slide 15</vt:lpstr>
      <vt:lpstr>DOCTOR SIGN UP FORM.</vt:lpstr>
      <vt:lpstr>DOCTOR DASHBOARD.</vt:lpstr>
      <vt:lpstr>DOCTOR CAN VIEW PATIENT APPOINTMENT DETAILS &amp; CAN CALL. </vt:lpstr>
      <vt:lpstr>DOCTOR CAN WRITE PRSCRIPTION.</vt:lpstr>
      <vt:lpstr>DOCTOR CAN MAKE HIS SCHEDULE.</vt:lpstr>
      <vt:lpstr>DOCTOR CAN SEND &amp; VIEW MESSAGES.</vt:lpstr>
      <vt:lpstr>Slide 22</vt:lpstr>
      <vt:lpstr>ADMIN DASHBOARD.</vt:lpstr>
      <vt:lpstr>ADMIN CAN DOCTOR DETAILS.</vt:lpstr>
      <vt:lpstr>ADMIN CAN SEE PATIENT LISTS.</vt:lpstr>
      <vt:lpstr>ADMIN CAN ENTER TEST MASTERS.</vt:lpstr>
      <vt:lpstr> DEVELOPMENT CELL : Ahmedabad, Ajmer, Kolkata  TECHNICAL SUPPORT :  Udaipur, Mumbai, Bangalore, Noida, Pune, Kolkata, Bhubaneswar  BUSINESS ADDRESS :  Berlin, Germany  THE GEMINI PARTNER : Nigeria, Kenya, Uganda, UAE, Trinidad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MEDICAL ADVANCES</dc:title>
  <cp:lastModifiedBy>user</cp:lastModifiedBy>
  <cp:revision>140</cp:revision>
  <dcterms:modified xsi:type="dcterms:W3CDTF">2020-05-13T05:25:50Z</dcterms:modified>
</cp:coreProperties>
</file>